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99" r:id="rId3"/>
    <p:sldId id="300" r:id="rId4"/>
    <p:sldId id="301" r:id="rId5"/>
    <p:sldId id="302" r:id="rId6"/>
    <p:sldId id="303" r:id="rId7"/>
    <p:sldId id="304" r:id="rId8"/>
    <p:sldId id="306" r:id="rId9"/>
    <p:sldId id="305" r:id="rId10"/>
    <p:sldId id="258" r:id="rId11"/>
    <p:sldId id="273" r:id="rId12"/>
    <p:sldId id="289" r:id="rId13"/>
    <p:sldId id="291" r:id="rId14"/>
    <p:sldId id="287" r:id="rId15"/>
    <p:sldId id="272" r:id="rId16"/>
    <p:sldId id="282" r:id="rId17"/>
    <p:sldId id="292" r:id="rId18"/>
    <p:sldId id="271" r:id="rId19"/>
    <p:sldId id="293" r:id="rId20"/>
    <p:sldId id="276" r:id="rId21"/>
    <p:sldId id="294" r:id="rId22"/>
    <p:sldId id="263" r:id="rId23"/>
    <p:sldId id="284" r:id="rId24"/>
    <p:sldId id="295" r:id="rId25"/>
    <p:sldId id="264" r:id="rId26"/>
    <p:sldId id="274" r:id="rId27"/>
    <p:sldId id="297" r:id="rId28"/>
    <p:sldId id="275" r:id="rId29"/>
    <p:sldId id="286" r:id="rId30"/>
    <p:sldId id="298" r:id="rId31"/>
    <p:sldId id="279" r:id="rId32"/>
    <p:sldId id="278" r:id="rId33"/>
    <p:sldId id="313" r:id="rId34"/>
    <p:sldId id="314" r:id="rId35"/>
    <p:sldId id="315" r:id="rId36"/>
    <p:sldId id="311" r:id="rId37"/>
    <p:sldId id="317" r:id="rId38"/>
    <p:sldId id="28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600FF"/>
    <a:srgbClr val="008000"/>
    <a:srgbClr val="CC0000"/>
    <a:srgbClr val="DDF9FB"/>
    <a:srgbClr val="FF0000"/>
    <a:srgbClr val="0000FF"/>
    <a:srgbClr val="FDD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CD5A24-0B4E-4B08-B8EF-F900A8113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8EA2DA-F001-4109-A940-6D50894E1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7B7655-E5CB-46AE-84A9-C6AD414B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62239A-66AD-4CA2-B05F-77599F3B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68F8B8-A515-4732-A31C-325699C2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D35F5-7CD2-4A29-914A-96F220ABB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35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28D7D-5841-4FE4-873A-272E82B5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17B9C9-B101-4736-9F13-6065F187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867A29-305D-4A41-8145-B96CE4B84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7B4B7B-8EFB-4726-A74B-18359342E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0D5A4F-8AFF-41B8-8055-0833F6B4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4989B-721D-4383-8F68-1410401ED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18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845048-8FB8-445D-86F6-5FC004EF6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D5FAA7-4981-4C83-8BE8-CEF6033EE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C9C276-8CD9-4069-A2CA-BE9BE060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12ED66-6E5B-45FE-81DB-44548EAB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5812F8-027E-4283-9DBE-3EF766FD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E8D19-08B5-47BA-AD23-5684298B2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93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405CD6-A51A-4BCF-B8A9-60C8B415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77AEA1-9E3F-4A25-BDB0-1137A6D37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539C3F-099E-4E70-BB1E-252F245F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E9B0F8-C8DF-4BB6-B556-B08B8A29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A671D6-49BA-4BDF-99A5-BB77A320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F69D6-9B11-42CF-8435-305B48401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76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51154-C9B8-459E-8137-9B42ADAB4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A45FAF-64F5-490B-A2D8-3BED97A6F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115CDA-FFAA-45E1-98F2-F720C580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3B4E5C-48FF-44F4-8AD4-2639ADD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03BEAA-0483-40E0-AE35-DC67FD7CD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123AC-482E-484C-AE19-66517FCF6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40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9320C-DAAE-45B5-A09F-F4FD526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A7CDF3-A31C-4E6C-8087-7594D6D90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638586-ACFF-44E1-BFB1-D29A0519D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6D1793-EB06-4089-B2F2-39C088E5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43CBAE-5B0C-41AA-902E-E9CCC7F7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71D39C-FA2D-4F97-8AC1-B51FDBDF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1CED5-C578-4A03-B9AA-F37E15BE1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23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F4C3B6-0B09-473D-98B2-EC329663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E2DE7C-D589-4865-87E5-C3D27BE70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902D9E-C620-418A-80B6-483A8B1F5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D05E9B7-7781-4416-BD8D-038035083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726262-3C30-4373-BE28-B2089B17F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8438FD-55BF-41D1-A206-683BC6EF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558988-0416-4BE2-95FC-0AB94B961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58CF90-F48A-48B3-AD7E-8A4537BA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C6328-5897-463D-A23B-043B4E58DD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13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CD0F87-EBCF-48C1-98B5-56C9EA29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7D22F4-47CD-43E0-B062-E0277B82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EF13E0-4F4B-485D-9E0D-46C2427E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3CDF9F-B4C0-4400-B3C0-2B546A7F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08771-D378-4636-8773-6359ACF27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65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10C1DA-E632-4EA2-94D4-1D28F259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2B79647-A15A-44D5-9F7C-4E55B1BE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9CCA9E-7C8F-4A90-B595-6CB9CBFA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17073-A061-4D47-8A4E-609B0311BE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99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4B53DB-63C4-46A8-A2C0-F6DC30C82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EB685F-3016-48F0-8392-8DFA9FF8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DCA50E-EA87-4B35-B479-CBEF08670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9C6C37-6C72-4191-BE20-B45E3373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B916D2-B3AA-44BA-8B04-4F96B121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CE2909-7271-4986-81D0-4F1D4378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D945D-7C4B-4D53-B779-543418DE3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06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1EB47A-AC48-41D0-87DD-7377CC37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6CD1085-BFA1-4FE0-9685-2C1E74601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89096D-74E7-49AA-A99E-F266ACE5B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7BA53D-05BD-4DC0-95C3-71A4F099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64303B-579D-43DE-A5C2-741048B6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207A00-0C9F-4E29-BD4F-934DAE12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FC9E2-C0C4-4DDA-BE21-F54BFC6F8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11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93FE49E7-1676-46A1-9F2B-4B17EFBFC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FB3C6C2-071F-49B6-873B-B7C1755D7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  <a:endParaRPr lang="en-US" altLang="en-US"/>
          </a:p>
          <a:p>
            <a:pPr lvl="1"/>
            <a:r>
              <a:rPr lang="he-IL" altLang="en-US"/>
              <a:t>רמה שנייה</a:t>
            </a:r>
            <a:endParaRPr lang="en-US" altLang="en-US"/>
          </a:p>
          <a:p>
            <a:pPr lvl="2"/>
            <a:r>
              <a:rPr lang="he-IL" altLang="en-US"/>
              <a:t>רמה שלישית</a:t>
            </a:r>
            <a:endParaRPr lang="en-US" altLang="en-US"/>
          </a:p>
          <a:p>
            <a:pPr lvl="3"/>
            <a:r>
              <a:rPr lang="he-IL" altLang="en-US"/>
              <a:t>רמה רביעית</a:t>
            </a:r>
            <a:endParaRPr lang="en-US" altLang="en-US"/>
          </a:p>
          <a:p>
            <a:pPr lvl="4"/>
            <a:r>
              <a:rPr lang="he-IL" altLang="en-US"/>
              <a:t>רמה חמישית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E57DEB6-5082-4050-B014-27F8282D86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2CD5BF4-EEC8-4541-981C-FE7DDFB6E8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FBA315D-68A4-47C0-BC8F-3197E6E7A8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7BFFEE0-AF85-439B-8034-944D85A837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D9FE2DC6-BD18-4307-BE7B-7C20D948A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FB9EC16E-DCB7-492A-8F00-53E6FE3F2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xmlns="" id="{CE337552-EB78-4D7C-8B2E-4F1D71BA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36342"/>
          <a:stretch>
            <a:fillRect/>
          </a:stretch>
        </p:blipFill>
        <p:spPr bwMode="auto">
          <a:xfrm>
            <a:off x="0" y="0"/>
            <a:ext cx="9144000" cy="648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Rectangle 5">
            <a:extLst>
              <a:ext uri="{FF2B5EF4-FFF2-40B4-BE49-F238E27FC236}">
                <a16:creationId xmlns:a16="http://schemas.microsoft.com/office/drawing/2014/main" xmlns="" id="{E61F6DA0-4FBE-4471-AC75-9FF8BE2F1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105275" cy="129698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e-IL" altLang="en-US" sz="2800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Heavy" panose="020B0903020102020204" pitchFamily="34" charset="0"/>
              </a:rPr>
              <a:t>משפחת אליה מתוניס</a:t>
            </a:r>
          </a:p>
          <a:p>
            <a:r>
              <a:rPr lang="he-IL" altLang="en-US" sz="2000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אבא מכאל, אמא רבקה,</a:t>
            </a:r>
            <a:r>
              <a:rPr lang="he-IL" altLang="en-US" sz="20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r>
              <a:rPr lang="he-IL" altLang="en-US" sz="2000" u="sng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ילדיהם: מרדכי, ניסים, רפי ופנינה.</a:t>
            </a:r>
            <a:endParaRPr lang="he-IL" altLang="en-US" sz="2800" u="sng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ranklin Gothic Heavy" panose="020B0903020102020204" pitchFamily="34" charset="0"/>
            </a:endParaRPr>
          </a:p>
          <a:p>
            <a:r>
              <a:rPr lang="he-IL" altLang="en-US" sz="2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שלושה אחים ותינוקת</a:t>
            </a:r>
            <a:endParaRPr lang="en-US" altLang="en-US" sz="2000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en-US" sz="2000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44" name="WordArt 8">
            <a:extLst>
              <a:ext uri="{FF2B5EF4-FFF2-40B4-BE49-F238E27FC236}">
                <a16:creationId xmlns:a16="http://schemas.microsoft.com/office/drawing/2014/main" xmlns="" id="{67C82291-808A-410B-B485-F16DE5A822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5516563"/>
            <a:ext cx="8569325" cy="1282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50000">
                      <a:srgbClr val="FF0000"/>
                    </a:gs>
                    <a:gs pos="100000">
                      <a:schemeClr val="folHlink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בדרך לארץ המובטחת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50000">
                    <a:srgbClr val="FF0000"/>
                  </a:gs>
                  <a:gs pos="100000">
                    <a:schemeClr val="folHlink"/>
                  </a:gs>
                </a:gsLst>
                <a:lin ang="189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65546" name="Rectangle 10">
            <a:extLst>
              <a:ext uri="{FF2B5EF4-FFF2-40B4-BE49-F238E27FC236}">
                <a16:creationId xmlns:a16="http://schemas.microsoft.com/office/drawing/2014/main" xmlns="" id="{0011CC39-2FED-4D6A-81D1-0820D5DDE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438" y="90488"/>
            <a:ext cx="25050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e-IL" altLang="en-US" sz="36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כתבה וערכה</a:t>
            </a:r>
          </a:p>
          <a:p>
            <a:pPr algn="ctr"/>
            <a:r>
              <a:rPr lang="he-IL" altLang="en-US" sz="36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יפה זהבי</a:t>
            </a:r>
            <a:endParaRPr lang="en-US" altLang="en-US" sz="3600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>
            <a:extLst>
              <a:ext uri="{FF2B5EF4-FFF2-40B4-BE49-F238E27FC236}">
                <a16:creationId xmlns:a16="http://schemas.microsoft.com/office/drawing/2014/main" xmlns="" id="{A4352C79-F1EF-4A84-8AF6-B50A01AD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15888"/>
            <a:ext cx="6840538" cy="6413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e-IL" altLang="en-US" sz="36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עליה לארץ ישראל- בריחה במהירות</a:t>
            </a:r>
            <a:endParaRPr lang="en-US" altLang="en-US" sz="3600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xmlns="" id="{697A22C4-A876-4583-B4A5-00F062B3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775575" cy="59832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e-IL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מספר אחיה של פנינה- ניסים אליה</a:t>
            </a:r>
          </a:p>
          <a:p>
            <a:pPr algn="r">
              <a:spcBef>
                <a:spcPct val="50000"/>
              </a:spcBef>
            </a:pPr>
            <a:r>
              <a:rPr lang="he-IL" alt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"השנה הייתה 1947</a:t>
            </a:r>
            <a:endParaRPr lang="he-IL" altLang="en-US" sz="40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r>
              <a:rPr lang="he-IL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הייתי בגיל שש שנים. </a:t>
            </a:r>
          </a:p>
          <a:p>
            <a:pPr algn="r">
              <a:spcBef>
                <a:spcPct val="50000"/>
              </a:spcBef>
            </a:pPr>
            <a:r>
              <a:rPr lang="he-IL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בדרך לא דרך, ברכבים ישנים ומקרטעים, דחוסים באנשים מכל הגילאים </a:t>
            </a:r>
          </a:p>
          <a:p>
            <a:pPr algn="r">
              <a:spcBef>
                <a:spcPct val="50000"/>
              </a:spcBef>
            </a:pPr>
            <a:r>
              <a:rPr lang="he-IL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ודחיפות מכל עבר</a:t>
            </a:r>
          </a:p>
          <a:p>
            <a:pPr algn="r">
              <a:spcBef>
                <a:spcPct val="50000"/>
              </a:spcBef>
            </a:pPr>
            <a:r>
              <a:rPr lang="he-IL" altLang="en-US" sz="280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אחזתי בחוזקה בידה של אמא שלא תישמט ממני. </a:t>
            </a:r>
          </a:p>
          <a:p>
            <a:pPr algn="r">
              <a:spcBef>
                <a:spcPct val="50000"/>
              </a:spcBef>
            </a:pPr>
            <a:r>
              <a:rPr lang="he-IL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אחי הגדול, מרדכי, היה בגיל שמונה שנים, </a:t>
            </a:r>
          </a:p>
          <a:p>
            <a:pPr algn="r">
              <a:spcBef>
                <a:spcPct val="50000"/>
              </a:spcBef>
            </a:pPr>
            <a:r>
              <a:rPr lang="he-IL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אחז בידה השנייה של אמא, </a:t>
            </a:r>
          </a:p>
          <a:p>
            <a:pPr algn="r">
              <a:spcBef>
                <a:spcPct val="50000"/>
              </a:spcBef>
            </a:pPr>
            <a:r>
              <a:rPr lang="he-IL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ובידו הפנויה אחז באחי הקטן- רפי אליה"</a:t>
            </a:r>
            <a:endParaRPr lang="en-US" alt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xmlns="" id="{4796CD68-B25C-4E2A-B7AA-F96E1BB1F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-1465263"/>
            <a:ext cx="4970463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he-IL" alt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endParaRPr lang="he-IL" alt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endParaRPr lang="he-IL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endParaRPr lang="he-IL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3CBCE157-D08B-42E6-AD87-4D9D491FA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92162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e-IL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בתחנות ביניים ראשונות שבדרך, </a:t>
            </a:r>
            <a:br>
              <a:rPr lang="he-IL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3200" b="1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7FCEA311-5810-4763-8042-A2FE6F5D6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8263" y="1268413"/>
            <a:ext cx="3692525" cy="5589587"/>
          </a:xfr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ביום</a:t>
            </a:r>
            <a:r>
              <a:rPr lang="he-IL" altLang="en-US" sz="20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e-IL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ביולי 1947 , טרם תחילת ההפלגה,</a:t>
            </a:r>
            <a:r>
              <a:rPr lang="he-IL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אספו את המעפילים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מנתיב ההעמסה הראשון,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הספינה יצאה ממרסיי לכיוון אלג'יר בליווי מדריך.</a:t>
            </a:r>
            <a:r>
              <a:rPr lang="he-IL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סוכם להיפגש עם ספינת "י"ד חללי גשר הזיו",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ליד כף סידרום בכרתים,</a:t>
            </a:r>
            <a:endParaRPr lang="he-IL" altLang="en-US" sz="2800" b="1" u="sng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הפגישה לא התקיימה בגלל תקשורת לקויה.</a:t>
            </a:r>
            <a:r>
              <a:rPr lang="he-IL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19463" name="Picture 7" descr="Related image">
            <a:extLst>
              <a:ext uri="{FF2B5EF4-FFF2-40B4-BE49-F238E27FC236}">
                <a16:creationId xmlns:a16="http://schemas.microsoft.com/office/drawing/2014/main" xmlns="" id="{68E56E82-D492-427D-B40F-0547B85E8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4608513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B3CF8E99-9B0B-44B7-ACFC-3A0B864B5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הקפיצות ברכב הפחידו אותי</a:t>
            </a:r>
            <a:endParaRPr lang="en-US" altLang="en-US" sz="4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A5436E34-A757-4459-9ECE-A951A17C2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נצמדתי לאמא</a:t>
            </a:r>
            <a:r>
              <a:rPr lang="he-IL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הבריחה הייתה בבהילות</a:t>
            </a:r>
            <a:r>
              <a:rPr lang="he-IL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העלייה לארץ ישראל הייתה בלתי לגאלית.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לאחר נסיעה מפרכת ומייגעת</a:t>
            </a:r>
            <a:r>
              <a:rPr lang="he-IL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(כולל תחנות ביניים)</a:t>
            </a:r>
            <a:r>
              <a:rPr lang="he-IL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הגענו לאחד החופים שנקבע מראש,</a:t>
            </a:r>
            <a:r>
              <a:rPr lang="he-IL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שם עגנה אוניה.</a:t>
            </a:r>
            <a:r>
              <a:rPr lang="he-IL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אמרו שזאת ספינת מעפילים.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ההעפלה יצאה לדרכה</a:t>
            </a:r>
            <a:endParaRPr lang="en-US" alt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1971918F-EC8F-4E87-930A-A48B823DA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ביום ה-14 ביולי הגיעה הספינה </a:t>
            </a:r>
            <a:br>
              <a:rPr lang="he-IL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לחוף צפון אפריקה,</a:t>
            </a:r>
            <a:endParaRPr lang="en-US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309E726B-D48E-4ED9-BD86-43FD8B5C6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3600450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</p:spPr>
        <p:txBody>
          <a:bodyPr/>
          <a:lstStyle/>
          <a:p>
            <a:pPr algn="r">
              <a:buFontTx/>
              <a:buNone/>
            </a:pPr>
            <a:endParaRPr lang="he-IL" altLang="en-US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buFontTx/>
              <a:buNone/>
            </a:pPr>
            <a:r>
              <a:rPr lang="he-IL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 קילומטר מערבית לנמל אלג'יר.</a:t>
            </a:r>
            <a:r>
              <a:rPr lang="he-IL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buFontTx/>
              <a:buNone/>
            </a:pPr>
            <a:r>
              <a:rPr lang="he-IL" alt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הספינה הסתובבה יום שלם </a:t>
            </a:r>
          </a:p>
          <a:p>
            <a:pPr algn="r">
              <a:buFontTx/>
              <a:buNone/>
            </a:pPr>
            <a:r>
              <a:rPr lang="he-IL" alt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והמתינה לקשר עם הסירה שלא הגיעה.</a:t>
            </a:r>
            <a:r>
              <a:rPr lang="he-IL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buFontTx/>
              <a:buNone/>
            </a:pPr>
            <a:r>
              <a:rPr lang="he-IL" altLang="en-US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ביום 15 ביולי אותתו לספינה </a:t>
            </a:r>
          </a:p>
          <a:p>
            <a:pPr algn="r">
              <a:buFontTx/>
              <a:buNone/>
            </a:pPr>
            <a:r>
              <a:rPr lang="he-IL" altLang="en-US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מבית חרושת ללבנים שהיה באזור.</a:t>
            </a:r>
            <a:r>
              <a:rPr lang="he-IL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5FA4225E-0439-429A-B8E9-D7AEA9BD6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3200" b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ההעמסה לספינה התבצעה באמצאות </a:t>
            </a:r>
            <a:br>
              <a:rPr lang="he-IL" altLang="en-US" sz="3200" b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e-IL" altLang="en-US" sz="3200" b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סירות חלופיות</a:t>
            </a:r>
            <a:endParaRPr lang="en-US" altLang="en-US" sz="3200" b="1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224D4029-76F3-4A79-BE02-367C32995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</p:spPr>
        <p:txBody>
          <a:bodyPr/>
          <a:lstStyle/>
          <a:p>
            <a:pPr algn="r">
              <a:buFontTx/>
              <a:buNone/>
            </a:pPr>
            <a:r>
              <a:rPr lang="he-IL" altLang="en-US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שכרו סירות מדייגים ערבים כדי להעלות מעפילים שהמתינו שם.</a:t>
            </a:r>
          </a:p>
          <a:p>
            <a:pPr algn="r">
              <a:buFontTx/>
              <a:buNone/>
            </a:pPr>
            <a:endParaRPr lang="he-IL" altLang="en-US" b="1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buFontTx/>
              <a:buNone/>
            </a:pPr>
            <a:r>
              <a:rPr lang="he-IL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הבריטים, שידעו מראש, הציבו משחתות במייצר מסינה ועקבו אחרי כיוון ההפלגה.</a:t>
            </a:r>
          </a:p>
          <a:p>
            <a:pPr algn="r">
              <a:buFontTx/>
              <a:buNone/>
            </a:pPr>
            <a:r>
              <a:rPr lang="he-IL" altLang="en-US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היה סיור אווירי באמצאות מטוס שחג בין סיציליה לכף בון. </a:t>
            </a:r>
          </a:p>
          <a:p>
            <a:pPr algn="r">
              <a:buFontTx/>
              <a:buNone/>
            </a:pPr>
            <a:r>
              <a:rPr lang="he-IL" altLang="en-US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לכן לא הייתה בעיה לבריטים לגלות אותנו.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8F7F596D-46A0-4759-B7A5-925603C28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2363" y="1628775"/>
            <a:ext cx="3765550" cy="4895850"/>
          </a:xfr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18900000" scaled="1"/>
          </a:gradFill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עלינו על ספינה בשם "שיבת ציון".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דוד מימון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היה מפקד הספינה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עליה היו 411 מעפילים -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(מתוכם 120 ילדים ותינוקות)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ההפלגה ארכה 12 יום,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מיום 16.7.47 עד 28.7.47.</a:t>
            </a:r>
            <a:r>
              <a:rPr lang="he-IL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he-IL" alt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 u="sng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עניין ההפלגה שלנו נודע עוד מלכתחילה לבריטים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 u="sng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והם עקבו אחר צעדינו.</a:t>
            </a:r>
            <a:endParaRPr lang="en-US" altLang="en-US" sz="2400" b="1" u="sng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xmlns="" id="{5CCAE690-77C0-4027-901B-20D0CAF02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7163" cy="1143000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4800" b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הספינת "שיבת ציון" בלב - ים</a:t>
            </a:r>
            <a:endParaRPr lang="en-US" altLang="en-US" sz="4800" b="1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440" name="Picture 8" descr="Image result for ‫ספינת המעפילים שיבת ציון‬‎">
            <a:extLst>
              <a:ext uri="{FF2B5EF4-FFF2-40B4-BE49-F238E27FC236}">
                <a16:creationId xmlns:a16="http://schemas.microsoft.com/office/drawing/2014/main" xmlns="" id="{9D6799A8-D4A9-40AA-B5DB-22EBD702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452937" cy="49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3ADEAD4C-32F2-4C86-AD7F-B35523716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61975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4000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מסלול הספינה "שיבת ציון" בים התיכון</a:t>
            </a:r>
            <a:endParaRPr lang="en-US" altLang="en-US" sz="4000" b="1" u="sng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B61B53BC-AB91-4067-9D24-F1C5B5382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xmlns="" id="{7C80248C-CB32-4491-9CB6-9725375DC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06513"/>
            <a:ext cx="8207375" cy="5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D38DFF6B-ED99-46E6-927A-B7B3F93C8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r>
              <a:rPr lang="he-IL" alt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ההפלגה המשיכה עד שכמעט הגענו למים הטריטוריאליזם של ישראל.</a:t>
            </a:r>
            <a:endParaRPr lang="en-US" altLang="en-US" sz="4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C88A66D2-8866-4111-924A-0A44F3CFF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147050" cy="5040313"/>
          </a:xfrm>
          <a:gradFill rotWithShape="1">
            <a:gsLst>
              <a:gs pos="0">
                <a:srgbClr val="FDDBF7"/>
              </a:gs>
              <a:gs pos="50000">
                <a:schemeClr val="folHlink"/>
              </a:gs>
              <a:gs pos="100000">
                <a:srgbClr val="FDDBF7"/>
              </a:gs>
            </a:gsLst>
            <a:lin ang="18900000" scaled="1"/>
          </a:gradFill>
        </p:spPr>
        <p:txBody>
          <a:bodyPr/>
          <a:lstStyle/>
          <a:p>
            <a:pPr algn="r">
              <a:buFontTx/>
              <a:buNone/>
            </a:pPr>
            <a:endParaRPr lang="he-IL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buFontTx/>
              <a:buNone/>
            </a:pPr>
            <a:r>
              <a:rPr lang="he-IL" altLang="en-US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חיפה הייתה בנגיעת יד מרחק של 5 מייל בסה"כ מנמל חיפה. </a:t>
            </a:r>
          </a:p>
          <a:p>
            <a:pPr algn="r">
              <a:buFontTx/>
              <a:buNone/>
            </a:pPr>
            <a:r>
              <a:rPr lang="he-IL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ראינו את היבשה.</a:t>
            </a:r>
            <a:r>
              <a:rPr lang="he-IL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buFontTx/>
              <a:buNone/>
            </a:pPr>
            <a:r>
              <a:rPr lang="he-IL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התקדמנו לכיוון הנמל וצהלות של שמחה נשמעו באוויר.</a:t>
            </a:r>
            <a:r>
              <a:rPr lang="he-IL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buFontTx/>
              <a:buNone/>
            </a:pPr>
            <a:r>
              <a:rPr lang="he-IL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אמא חיבקה את גופי הקטן, </a:t>
            </a:r>
          </a:p>
          <a:p>
            <a:pPr algn="r">
              <a:buFontTx/>
              <a:buNone/>
            </a:pPr>
            <a:r>
              <a:rPr lang="he-IL" altLang="en-US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שמעתי פעימות ליבה </a:t>
            </a:r>
          </a:p>
          <a:p>
            <a:pPr algn="r">
              <a:buFontTx/>
              <a:buNone/>
            </a:pPr>
            <a:r>
              <a:rPr lang="he-IL" altLang="en-US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פועמות בעוצמה רבה מרוב התרגשות.</a:t>
            </a:r>
            <a:endParaRPr lang="en-US" altLang="en-US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Text Box 13">
            <a:extLst>
              <a:ext uri="{FF2B5EF4-FFF2-40B4-BE49-F238E27FC236}">
                <a16:creationId xmlns:a16="http://schemas.microsoft.com/office/drawing/2014/main" xmlns="" id="{29DD44E9-47B3-4506-9D7A-A6ADF4C85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41438"/>
            <a:ext cx="8066087" cy="49704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e-IL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אמי עזבה את אחיזתה בי וצעקה: </a:t>
            </a:r>
          </a:p>
          <a:p>
            <a:pPr algn="r">
              <a:spcBef>
                <a:spcPct val="50000"/>
              </a:spcBef>
            </a:pPr>
            <a:r>
              <a:rPr lang="he-IL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"גילו אותנו!!"</a:t>
            </a:r>
          </a:p>
          <a:p>
            <a:pPr algn="r">
              <a:spcBef>
                <a:spcPct val="50000"/>
              </a:spcBef>
            </a:pPr>
            <a:r>
              <a:rPr lang="he-IL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משמר החופים הבריטי עלה על עקבותנו.</a:t>
            </a:r>
            <a:r>
              <a:rPr lang="he-IL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he-IL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האכזבה הייתה גדולה בעוצמתה, </a:t>
            </a:r>
          </a:p>
          <a:p>
            <a:pPr algn="r">
              <a:spcBef>
                <a:spcPct val="50000"/>
              </a:spcBef>
            </a:pPr>
            <a:r>
              <a:rPr lang="he-IL" altLang="en-US" sz="320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פסיעה אחת מהיעד, פסיעה אחת לחירות,</a:t>
            </a:r>
            <a:r>
              <a:rPr lang="he-IL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he-IL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בלתי נתפס!!!</a:t>
            </a:r>
          </a:p>
          <a:p>
            <a:pPr algn="r">
              <a:spcBef>
                <a:spcPct val="50000"/>
              </a:spcBef>
            </a:pPr>
            <a:r>
              <a:rPr lang="he-IL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כל הצוות ניסה לתפוס פיקוד ולהרגיע.</a:t>
            </a:r>
            <a:r>
              <a:rPr lang="he-IL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en-US" sz="3200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24" name="Rectangle 16">
            <a:extLst>
              <a:ext uri="{FF2B5EF4-FFF2-40B4-BE49-F238E27FC236}">
                <a16:creationId xmlns:a16="http://schemas.microsoft.com/office/drawing/2014/main" xmlns="" id="{19FB6BCD-E294-4D09-BDD6-459CF7240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לפתע הצהלות התחלפו בצעקות אימה מכל עבר.</a:t>
            </a:r>
            <a:endParaRPr lang="en-US" altLang="en-US" sz="32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374E3152-9C3B-4AFB-9E86-DE25758CC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מפקד הספינה, דוד מימון מהפלי"ם</a:t>
            </a:r>
            <a:endParaRPr lang="en-US" altLang="en-US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E94B3A6D-A856-462D-B6B5-C4E6A74D9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1557338"/>
            <a:ext cx="4114800" cy="5300662"/>
          </a:xfr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המלווים והאלחוטאי מיקי הררי</a:t>
            </a:r>
            <a:endParaRPr lang="he-IL" alt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קיבלו הוראה לא להתנגד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רב החובל האיטלקי וצוות הספינה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הצליחו להימלט בצלילה</a:t>
            </a:r>
            <a:r>
              <a:rPr lang="he-IL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ונאספו ע"י אונייה חלופית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וכך ניצלו ממאסר.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אמא נזכרת בזעם: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"השמחה שאחזה בנו הפכה לכעס גדול".</a:t>
            </a:r>
            <a:r>
              <a:rPr lang="he-IL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התנהלו מאבקים קשים בינינו לבינם.</a:t>
            </a:r>
            <a:endParaRPr lang="en-US" altLang="en-US" sz="2800" b="1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6086" name="Picture 6" descr="Image result for ‫דוד מימון רב חובל‬‎">
            <a:extLst>
              <a:ext uri="{FF2B5EF4-FFF2-40B4-BE49-F238E27FC236}">
                <a16:creationId xmlns:a16="http://schemas.microsoft.com/office/drawing/2014/main" xmlns="" id="{41857BC3-F71F-43AB-B612-E5EC918CE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3760788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471CA92E-5B5B-45CE-99BB-6B3A7FB1C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-315913"/>
            <a:ext cx="8229600" cy="1143001"/>
          </a:xfrm>
        </p:spPr>
        <p:txBody>
          <a:bodyPr/>
          <a:lstStyle/>
          <a:p>
            <a:r>
              <a:rPr lang="he-IL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טוניס-מדינה קטנה בין אלג'יר ממערבה וטריפולי ממזחה</a:t>
            </a:r>
            <a:endParaRPr lang="en-US" altLang="en-US" sz="28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74557B80-DC24-44C2-94C5-9C85FDF37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2229" name="Picture 5" descr="Related image">
            <a:extLst>
              <a:ext uri="{FF2B5EF4-FFF2-40B4-BE49-F238E27FC236}">
                <a16:creationId xmlns:a16="http://schemas.microsoft.com/office/drawing/2014/main" xmlns="" id="{92B8F70A-F886-4D10-9484-1767E7246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613"/>
            <a:ext cx="9144000" cy="627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Oval 6">
            <a:extLst>
              <a:ext uri="{FF2B5EF4-FFF2-40B4-BE49-F238E27FC236}">
                <a16:creationId xmlns:a16="http://schemas.microsoft.com/office/drawing/2014/main" xmlns="" id="{9379F664-1850-41A3-83A3-57753E5E0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765175"/>
            <a:ext cx="1008063" cy="13684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D8D6B506-D78D-4ED8-A04E-4E3174E9C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0"/>
            <a:ext cx="8229600" cy="647700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pPr algn="ctr">
              <a:buFontTx/>
              <a:buNone/>
            </a:pPr>
            <a:r>
              <a:rPr lang="he-IL" altLang="en-US" sz="40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הורדה-תוך התנגדות מסיבית </a:t>
            </a:r>
            <a:endParaRPr lang="en-US" altLang="en-US" sz="4000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xmlns="" id="{916DCCB3-CDCD-454F-A861-2B37DA12B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908050"/>
            <a:ext cx="3598863" cy="57229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e-IL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כל מי שניסה לפרוץ לספינה, </a:t>
            </a:r>
          </a:p>
          <a:p>
            <a:pPr algn="r">
              <a:spcBef>
                <a:spcPct val="50000"/>
              </a:spcBef>
            </a:pPr>
            <a:r>
              <a:rPr lang="he-IL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נהדף על ידי דחיפות ומכות בחפצים שעמדו לרשותנו,</a:t>
            </a:r>
            <a:r>
              <a:rPr lang="he-IL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he-IL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בקבוקים וכל הבא ליד, </a:t>
            </a:r>
          </a:p>
          <a:p>
            <a:pPr algn="r">
              <a:spcBef>
                <a:spcPct val="50000"/>
              </a:spcBef>
            </a:pPr>
            <a:r>
              <a:rPr lang="he-IL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ואף הצליחנו להפיל את חלקם למים ולמנוע עלייתם לספינה.</a:t>
            </a:r>
            <a:r>
              <a:rPr lang="he-IL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he-IL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לרגע חשבנו שהצליחנו להדוף אותם.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3560" name="Picture 8" descr="Image result for ‫ספינת המעפילים שיבת ציון‬‎">
            <a:extLst>
              <a:ext uri="{FF2B5EF4-FFF2-40B4-BE49-F238E27FC236}">
                <a16:creationId xmlns:a16="http://schemas.microsoft.com/office/drawing/2014/main" xmlns="" id="{E0FE45B7-B16B-4FE6-92CA-6288C78BB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44913"/>
            <a:ext cx="4176713" cy="2801937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ההעפלה">
            <a:extLst>
              <a:ext uri="{FF2B5EF4-FFF2-40B4-BE49-F238E27FC236}">
                <a16:creationId xmlns:a16="http://schemas.microsoft.com/office/drawing/2014/main" xmlns="" id="{D3CDAD8F-3485-4C33-8218-0C3D994E3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2535238" cy="28067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1A48C1B5-0E10-47A4-9AAC-5C3DE5AEC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20725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בתוך המהומה והקטטות שהתחוללו</a:t>
            </a:r>
            <a:endParaRPr lang="en-US" altLang="en-US" sz="4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25AE663B-D603-468D-8A44-D2DD3F633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9338" y="981075"/>
            <a:ext cx="4043362" cy="5661025"/>
          </a:xfr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שתי ילדות: דינה ומרים:</a:t>
            </a:r>
            <a:r>
              <a:rPr lang="he-IL" alt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כל הזמן הקיאו ושכבו בפינת הספינה. </a:t>
            </a:r>
            <a:endParaRPr lang="he-IL" altLang="en-US" sz="2400" b="1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האנשים מסביב אמרו שהן סובלות ממחלת ים.</a:t>
            </a:r>
            <a:r>
              <a:rPr lang="he-IL" alt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לפתע אמי חלפה בריצה וזעקה.</a:t>
            </a:r>
            <a:r>
              <a:rPr lang="he-IL" alt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אחד מהאנשים חטף מכות נמרצות,</a:t>
            </a:r>
            <a:r>
              <a:rPr lang="he-IL" alt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נדחף על ידי השוטרים, כי סירב לרדת.</a:t>
            </a:r>
            <a:r>
              <a:rPr lang="he-IL" alt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מרים ודינה קפצו, והתחילו לצעוק:</a:t>
            </a:r>
            <a:r>
              <a:rPr lang="he-IL" alt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אבא, אבא, מרביצים חזק לאבא!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ורצו לקראתו...</a:t>
            </a: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xmlns="" id="{C9DD44AB-1B29-491C-BB7E-EDAE13EC0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11225"/>
            <a:ext cx="4300538" cy="5757863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Rectangle 7">
            <a:extLst>
              <a:ext uri="{FF2B5EF4-FFF2-40B4-BE49-F238E27FC236}">
                <a16:creationId xmlns:a16="http://schemas.microsoft.com/office/drawing/2014/main" xmlns="" id="{CC0F97E5-04CF-4DAC-A8C5-C4711A592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052513"/>
            <a:ext cx="2663825" cy="172878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he-IL" altLang="en-US" sz="36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גירוש מעפילי </a:t>
            </a:r>
            <a:r>
              <a:rPr lang="he-IL" altLang="en-US" sz="3600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"שיבת ציון"</a:t>
            </a:r>
            <a:r>
              <a:rPr lang="en-US" altLang="en-US" sz="36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C819D0B8-3A51-40FA-9F1E-BADFC22E3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98438"/>
            <a:ext cx="8229600" cy="1143000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מובן שלא הצלחנו לעזור לאבא רחמים מזוז המוכה </a:t>
            </a:r>
            <a:br>
              <a:rPr lang="he-IL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וגם לעצמנו,</a:t>
            </a:r>
            <a:endParaRPr lang="en-US" altLang="en-US" sz="28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7E806B17-3E5F-47A6-AC3F-C56BD1B96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40425" y="1557338"/>
            <a:ext cx="2879725" cy="4679950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בסוף - ידם של השוטרים הייתה על העליונה...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הקיפו אותנו עם פלצור וסגרו עלינו.</a:t>
            </a:r>
            <a:r>
              <a:rPr lang="he-IL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טיפסו על המכבש שהעמידו והורידו אותנו, 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he-IL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0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מותשים ולכודים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0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ובעיקר מאוכזבים מאוד.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אבא אמר שנאלצנו להשמיד את המסמכים שברשותנו, כדי למנוע חשיפת זהותנו.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en-US" altLang="en-US" sz="2000"/>
          </a:p>
        </p:txBody>
      </p:sp>
      <p:pic>
        <p:nvPicPr>
          <p:cNvPr id="9223" name="Picture 7" descr="Related image">
            <a:extLst>
              <a:ext uri="{FF2B5EF4-FFF2-40B4-BE49-F238E27FC236}">
                <a16:creationId xmlns:a16="http://schemas.microsoft.com/office/drawing/2014/main" xmlns="" id="{C9F00717-4D95-480B-996D-0A0423B83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561657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Image result for ‫שיבת ציון‬‎">
            <a:extLst>
              <a:ext uri="{FF2B5EF4-FFF2-40B4-BE49-F238E27FC236}">
                <a16:creationId xmlns:a16="http://schemas.microsoft.com/office/drawing/2014/main" xmlns="" id="{CC1A41B3-352A-401A-AF2E-291C6AF4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557338"/>
            <a:ext cx="7486650" cy="508952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Rectangle 6">
            <a:extLst>
              <a:ext uri="{FF2B5EF4-FFF2-40B4-BE49-F238E27FC236}">
                <a16:creationId xmlns:a16="http://schemas.microsoft.com/office/drawing/2014/main" xmlns="" id="{D308CE98-C6B9-40B1-B892-BBB8C3990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/>
        </p:spPr>
        <p:txBody>
          <a:bodyPr/>
          <a:lstStyle/>
          <a:p>
            <a:r>
              <a:rPr lang="he-IL" altLang="en-US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גירוש מעפילי ספינת "שיבת ציון"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886C7AA2-419A-4966-91A5-B1577EBE3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המעפילים הגיעו לקפריסין ללא נפגעים.</a:t>
            </a:r>
            <a:endParaRPr lang="en-US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9153CAD2-4FFA-4690-B058-98E90BFF2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11863" y="1484313"/>
            <a:ext cx="2674937" cy="5113337"/>
          </a:xfr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במזח הנמל הועברנו ל"אמפייר שואלטרי".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he-IL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חילוץ המלווים נעשה בעזרת פועלי ניקיון</a:t>
            </a:r>
            <a:r>
              <a:rPr lang="he-IL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he-IL" alt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שבאו לנקות את הספינה לאחר פינוייה.</a:t>
            </a:r>
            <a:endParaRPr lang="en-US" altLang="en-US" sz="2800" b="1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8133" name="Picture 5" descr="Related image">
            <a:extLst>
              <a:ext uri="{FF2B5EF4-FFF2-40B4-BE49-F238E27FC236}">
                <a16:creationId xmlns:a16="http://schemas.microsoft.com/office/drawing/2014/main" xmlns="" id="{FD8CA753-7554-47FF-B598-23E4BFE2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5832475" cy="40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Rectangle 6">
            <a:extLst>
              <a:ext uri="{FF2B5EF4-FFF2-40B4-BE49-F238E27FC236}">
                <a16:creationId xmlns:a16="http://schemas.microsoft.com/office/drawing/2014/main" xmlns="" id="{CAD2CDD2-8AF1-4C68-8E23-707BB4C04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949950"/>
            <a:ext cx="4391025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he-IL" altLang="en-US" sz="240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קבוצת מעפילים מגיעה לקפריסין</a:t>
            </a:r>
            <a:r>
              <a:rPr lang="en-US" altLang="en-US" sz="240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Image result for ‫תמונות ממחנות קפריסין‬‎">
            <a:extLst>
              <a:ext uri="{FF2B5EF4-FFF2-40B4-BE49-F238E27FC236}">
                <a16:creationId xmlns:a16="http://schemas.microsoft.com/office/drawing/2014/main" xmlns="" id="{4D2E6F4F-DF14-4324-9FD2-9E57FDA44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820896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1070B3D6-46F0-4EF3-81CD-F95245088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008063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e-IL" alt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sz="36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הורידו אותנו לאי קפריסין</a:t>
            </a:r>
            <a:r>
              <a:rPr lang="he-IL" alt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e-IL" alt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e-IL" alt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48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xmlns="" id="{699A5006-7600-458F-B089-FE1AF7778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969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he-IL" altLang="en-US" sz="3600" b="0"/>
              <a:t/>
            </a:r>
            <a:br>
              <a:rPr lang="he-IL" altLang="en-US" sz="3600" b="0"/>
            </a:br>
            <a:endParaRPr lang="en-US" altLang="en-US" sz="3600" b="0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xmlns="" id="{88568DCE-8732-4779-AF22-F7B5EAA40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1557338"/>
            <a:ext cx="82804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he-IL" altLang="en-US" sz="360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גרנו במחנה אוהלים ולא היה סדר יום קבוע.</a:t>
            </a:r>
            <a:r>
              <a:rPr lang="he-IL" altLang="en-US" sz="160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e-IL" altLang="en-US" sz="160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sz="160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e-IL" altLang="en-US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אחי הבוגר ממני ואני, רפאל, </a:t>
            </a:r>
            <a:br>
              <a:rPr lang="he-IL" altLang="en-US" sz="3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הסתובבנו והשתובבנו רוב שעות היום.</a:t>
            </a:r>
            <a:r>
              <a:rPr lang="he-IL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he-IL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e-IL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he-IL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e-IL" alt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חזינו במשחקי כדורגל של נוער בוגר</a:t>
            </a:r>
            <a:r>
              <a:rPr lang="he-IL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he-IL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e-IL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(הקבוצות הוקמו בקהילה שבמחנה) </a:t>
            </a:r>
            <a:br>
              <a:rPr lang="he-IL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e-IL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כך ראינו והשקפנו על הנעשה </a:t>
            </a:r>
            <a:br>
              <a:rPr lang="he-IL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sz="360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ואפילו היה לנו כיף.</a:t>
            </a:r>
            <a:r>
              <a:rPr lang="he-IL" alt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he-IL" alt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e-IL" alt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he-IL" alt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e-IL" alt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he-IL" alt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altLang="en-US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490015D7-5F74-4479-8880-9C3D83BDB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229600" cy="792163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השגרה במחנה</a:t>
            </a:r>
            <a:endParaRPr lang="en-US" altLang="en-US" sz="40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xmlns="" id="{A2C47022-F52C-4782-9DB9-13AA526A4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65175"/>
            <a:ext cx="8351837" cy="594518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e-IL" altLang="en-US" sz="320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לדברי אמא, בקפריסין הסתובבו אנשים, </a:t>
            </a:r>
          </a:p>
          <a:p>
            <a:pPr algn="r">
              <a:spcBef>
                <a:spcPct val="50000"/>
              </a:spcBef>
            </a:pPr>
            <a:r>
              <a:rPr lang="he-IL" altLang="en-US" sz="320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כנראה מאירופה, </a:t>
            </a:r>
          </a:p>
          <a:p>
            <a:pPr algn="r">
              <a:spcBef>
                <a:spcPct val="50000"/>
              </a:spcBef>
            </a:pPr>
            <a:r>
              <a:rPr lang="he-IL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וחיפשו ילדים לאימוץ.</a:t>
            </a:r>
          </a:p>
          <a:p>
            <a:pPr algn="r">
              <a:spcBef>
                <a:spcPct val="50000"/>
              </a:spcBef>
            </a:pPr>
            <a:r>
              <a:rPr lang="he-IL" altLang="en-US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(באופן לא חוקי, כמובן), פנו למשפחות ובקשו כביכול להקל עליהם.</a:t>
            </a:r>
            <a:r>
              <a:rPr lang="he-IL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he-IL" altLang="en-US" sz="32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בין היתר- פנו גם לאמא.</a:t>
            </a:r>
          </a:p>
          <a:p>
            <a:pPr algn="r">
              <a:spcBef>
                <a:spcPct val="50000"/>
              </a:spcBef>
            </a:pPr>
            <a:endParaRPr lang="he-IL" altLang="en-US" sz="32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r>
              <a:rPr lang="he-IL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אמא עמדה על המשמר.</a:t>
            </a:r>
            <a:r>
              <a:rPr lang="he-IL" altLang="en-US" sz="4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/>
            <a:r>
              <a:rPr lang="he-IL" altLang="en-US" sz="360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נצמדה לילדיה ונלוותה אליהם.</a:t>
            </a:r>
            <a:endParaRPr lang="en-US" altLang="en-US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B26219F9-F6E6-46D5-B2B6-34A71C709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701675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אמי אומרת שחשה ממש בסכנה</a:t>
            </a:r>
            <a:endParaRPr lang="en-US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2836AAC2-72F7-43DC-B13E-686CC7811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3438" y="1600200"/>
            <a:ext cx="4043362" cy="4525963"/>
          </a:xfr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במיוחד לאחותי הקטנה, פנינה, שהייתה במסגרת הפעוטון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he-IL" altLang="en-US" sz="24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כדי למצוא תירוץ- בקשה אמא לעזור בעבודות בפעוטון,</a:t>
            </a:r>
            <a:r>
              <a:rPr lang="he-IL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בכביסה ואף לשמור על הקטנים.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he-IL" altLang="en-US" sz="2400" b="1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למרות הכל זכינו לייחס ג'נטלמני מהחיילים הבריטים.</a:t>
            </a:r>
            <a:endParaRPr lang="en-US" altLang="en-US" sz="24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xmlns="" id="{A5C4F43F-A7F9-42FF-851F-F660FCD85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4321175" cy="32432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3C681A88-812F-4BBC-8157-EA155D296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הבריחה דרך המינהרות</a:t>
            </a:r>
            <a:endParaRPr lang="en-US" altLang="en-US" sz="48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50C9FB12-A32E-4E26-B758-CD0167201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8263" y="1628775"/>
            <a:ext cx="3621087" cy="4752975"/>
          </a:xfr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למרות השמירה המוקפדת של החיילים הבריטים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שהשקיפו מעל המגדלים,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הבריחה לכיוון ישראל המשיכה באופן מסיבי.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he-IL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כדי לחפות על הבריחה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יצרו הנערים קטטות פיקטיביות תוך כדי משחק כדורגל,</a:t>
            </a:r>
            <a:r>
              <a:rPr lang="he-IL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he-IL" alt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דבר זה שימש הסוואה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והעסיק את שוטרי המשמר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שהפרידו בין הניצים .</a:t>
            </a:r>
            <a:r>
              <a:rPr lang="he-IL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he-IL" alt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lnSpc>
                <a:spcPct val="80000"/>
              </a:lnSpc>
              <a:buFontTx/>
              <a:buNone/>
            </a:pPr>
            <a:endParaRPr lang="he-IL" altLang="en-US" sz="2400" b="1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80000"/>
              </a:lnSpc>
              <a:buFontTx/>
              <a:buNone/>
            </a:pPr>
            <a:endParaRPr lang="en-US" alt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2534" name="Picture 6" descr="Image result for ‫תמונות ממחנות קפריסין‬‎">
            <a:extLst>
              <a:ext uri="{FF2B5EF4-FFF2-40B4-BE49-F238E27FC236}">
                <a16:creationId xmlns:a16="http://schemas.microsoft.com/office/drawing/2014/main" xmlns="" id="{2D65789B-7354-4517-B15E-18C182705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4681537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D32A3EA2-75B0-4CFF-8B82-8172D9843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כך הצליחו הנערים לברוח בחשאי </a:t>
            </a:r>
            <a:br>
              <a:rPr lang="he-IL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דרך המנהרות שחפרו לכיוון החוף</a:t>
            </a:r>
            <a:endParaRPr lang="en-US" alt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7211731F-363B-46EC-AB43-7560ED45D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9338" y="1844675"/>
            <a:ext cx="3960812" cy="4248150"/>
          </a:xfr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endParaRPr lang="he-IL" altLang="en-US" sz="1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(בסיוע אנשי הסוכנות )</a:t>
            </a:r>
            <a:endParaRPr lang="he-IL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כל זה התרחש מול עינינו</a:t>
            </a:r>
            <a:endParaRPr lang="he-IL" altLang="en-US" sz="3600" b="1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רוב הזמן היינו בתנועה בלתי פוסקת סביב החוף.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מסתבר שדבר זה גרם למעקב אחרינו</a:t>
            </a:r>
            <a:r>
              <a:rPr lang="he-IL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על ידי אחד מאנשי המשמר.</a:t>
            </a:r>
            <a:r>
              <a:rPr lang="he-IL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כמובן שלא הבנו מה התרחש...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he-IL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he-IL" alt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he-IL" alt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en-US" alt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7894" name="Picture 6" descr="Image result for ‫תמונות ממחנות קפריסין‬‎">
            <a:extLst>
              <a:ext uri="{FF2B5EF4-FFF2-40B4-BE49-F238E27FC236}">
                <a16:creationId xmlns:a16="http://schemas.microsoft.com/office/drawing/2014/main" xmlns="" id="{030314FE-AE8C-4E05-9897-BBA2E6BF3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4319587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F3D3137D-62AF-4C17-B7EB-66F53C35B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ב-1940- יהדות ארצות ערב היתה רק </a:t>
            </a:r>
            <a:br>
              <a:rPr lang="he-IL" alt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כ-5% מיהדות העולם: כ-800 אלף בלבד</a:t>
            </a:r>
            <a:endParaRPr lang="en-US" altLang="en-US" sz="36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3B0A4E7D-0597-40DA-B6C9-32D4D5CFC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9338" y="1600200"/>
            <a:ext cx="4033837" cy="4924425"/>
          </a:xfr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</p:spPr>
        <p:txBody>
          <a:bodyPr/>
          <a:lstStyle/>
          <a:p>
            <a:pPr algn="r">
              <a:lnSpc>
                <a:spcPct val="90000"/>
              </a:lnSpc>
            </a:pPr>
            <a:endParaRPr lang="he-IL" altLang="en-US" sz="2400"/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מצב היהודים החל להידרדר עם ההתעוררות הלאומית הערבית,</a:t>
            </a:r>
            <a:r>
              <a:rPr lang="he-IL" altLang="en-US" sz="2400"/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עוד לפני הקמת מדינת ישראל.</a:t>
            </a:r>
            <a:r>
              <a:rPr lang="he-IL" altLang="en-US" sz="2400"/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תוניס ואלג'יריה לא הלאימו רכוש</a:t>
            </a:r>
            <a:r>
              <a:rPr lang="he-IL" altLang="en-US" sz="2400"/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אבל היהודים נמלטו מהמדינות</a:t>
            </a:r>
            <a:r>
              <a:rPr lang="he-IL" altLang="en-US" sz="2400"/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כשהן זכו בעצמאות  (1946, 1959 ו-1962 בהתאמה)</a:t>
            </a:r>
            <a:r>
              <a:rPr lang="he-IL" altLang="en-US" sz="2400"/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והמוסלמים בזזו את הרכוש שהשאירו.</a:t>
            </a:r>
            <a:r>
              <a:rPr lang="en-US" altLang="en-US" sz="2400"/>
              <a:t>    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xmlns="" id="{36A1E48B-6854-4BFA-8119-75773C9FE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b="0"/>
              <a:t> </a:t>
            </a:r>
          </a:p>
        </p:txBody>
      </p:sp>
      <p:pic>
        <p:nvPicPr>
          <p:cNvPr id="53256" name="Picture 8" descr="Image result for ‫אתר יהדות תוניסיה‬‎">
            <a:extLst>
              <a:ext uri="{FF2B5EF4-FFF2-40B4-BE49-F238E27FC236}">
                <a16:creationId xmlns:a16="http://schemas.microsoft.com/office/drawing/2014/main" xmlns="" id="{58B1583E-BF86-4669-9461-0D860AE84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4464050" cy="33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Related image">
            <a:extLst>
              <a:ext uri="{FF2B5EF4-FFF2-40B4-BE49-F238E27FC236}">
                <a16:creationId xmlns:a16="http://schemas.microsoft.com/office/drawing/2014/main" xmlns="" id="{3ED8E920-9635-435E-91B1-AF48F52AD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52000" contras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13"/>
            <a:ext cx="9144000" cy="61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58127356-F5E2-4E67-8976-AF2734C6F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36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לימים נפלה לידי המשפחה שלנו </a:t>
            </a:r>
            <a:br>
              <a:rPr lang="he-IL" altLang="en-US" sz="36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sz="36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כתבה בעיתון:</a:t>
            </a:r>
            <a:endParaRPr lang="en-US" altLang="en-US" sz="3600" b="1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228BD0FB-2D41-4EC4-B9EF-DF63060F8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</a14:hiddenFill>
            </a:ext>
          </a:extLst>
        </p:spPr>
        <p:txBody>
          <a:bodyPr/>
          <a:lstStyle/>
          <a:p>
            <a:pPr algn="r">
              <a:buFontTx/>
              <a:buNone/>
            </a:pPr>
            <a:r>
              <a:rPr lang="he-IL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שומר בריטי עקב אחרינו</a:t>
            </a:r>
            <a:r>
              <a:rPr lang="he-IL" alt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buFontTx/>
              <a:buNone/>
            </a:pPr>
            <a:r>
              <a:rPr lang="he-IL" altLang="en-US" sz="36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בחשד שנשלחנו ע"י גורם יהודי כלשהו</a:t>
            </a:r>
            <a:r>
              <a:rPr lang="he-IL" alt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buFontTx/>
              <a:buNone/>
            </a:pPr>
            <a:r>
              <a:rPr lang="he-IL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לרגל ולהעביר מידע.</a:t>
            </a:r>
            <a:r>
              <a:rPr lang="he-IL" alt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buFontTx/>
              <a:buNone/>
            </a:pPr>
            <a:r>
              <a:rPr lang="he-IL" altLang="en-US" sz="36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דבר זה גרם לנו לגיחוך רב:</a:t>
            </a:r>
            <a:r>
              <a:rPr lang="he-IL" alt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buFontTx/>
              <a:buNone/>
            </a:pPr>
            <a:r>
              <a:rPr lang="he-IL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להעסיק איש צבא בריטי במשרה מלאה </a:t>
            </a:r>
            <a:r>
              <a:rPr lang="he-IL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לעקוב אחרי שני ילדים קטנים  בחשד לריגול???</a:t>
            </a:r>
          </a:p>
          <a:p>
            <a:pPr algn="r">
              <a:buFontTx/>
              <a:buNone/>
            </a:pPr>
            <a:endParaRPr lang="he-IL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en-US" sz="3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60B11615-2A50-4611-976B-95ADE26A0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2725" y="620713"/>
            <a:ext cx="3382963" cy="5545137"/>
          </a:xfr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</p:spPr>
        <p:txBody>
          <a:bodyPr/>
          <a:lstStyle/>
          <a:p>
            <a:r>
              <a:rPr lang="he-IL" alt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בעיתון:</a:t>
            </a:r>
            <a:br>
              <a:rPr lang="he-IL" alt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אחי ניסים, אני </a:t>
            </a:r>
            <a:br>
              <a:rPr lang="he-IL" alt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והשוטר הבריטי מאחור</a:t>
            </a:r>
            <a:endParaRPr lang="en-US" altLang="en-US" sz="48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xmlns="" id="{3072D0F2-E06B-4888-9DB7-FA6A5745692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30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7" t="46960" r="33553" b="10181"/>
          <a:stretch>
            <a:fillRect/>
          </a:stretch>
        </p:blipFill>
        <p:spPr>
          <a:xfrm>
            <a:off x="468313" y="549275"/>
            <a:ext cx="4471987" cy="5832475"/>
          </a:xfr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4CC0ACB3-4D69-48D1-A975-F9D307B0C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11325"/>
            <a:ext cx="8229600" cy="4525963"/>
          </a:xfr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אחרי התלאות שעברנו,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שעם הזמן נשאר  בזיכרוננו כהרפתקה נעימה, 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he-IL" altLang="en-US" sz="2800" b="1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כשסוף סוף חלומנו התגשם...</a:t>
            </a:r>
            <a:r>
              <a:rPr lang="he-IL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נטענו שורשים עמוקים בארצנו האהובה.</a:t>
            </a:r>
            <a:endParaRPr lang="he-IL" alt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בגרנו והקמנו דורות לתפארת.</a:t>
            </a:r>
            <a:r>
              <a:rPr lang="he-IL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נגענו באדמת ארץ ישראל.</a:t>
            </a:r>
            <a:r>
              <a:rPr lang="he-IL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בסוף ינואר , תחילת פברואר- שנת 1948,</a:t>
            </a:r>
            <a:r>
              <a:rPr lang="he-IL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נותרנו עם חתיכת היסטוריה נוסטלגית ומענגת</a:t>
            </a:r>
            <a:r>
              <a:rPr lang="he-IL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e-IL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שהשאירה בנו את חותמה לעד.</a:t>
            </a:r>
            <a:endParaRPr lang="en-US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xmlns="" id="{72BA5B31-119A-46C9-9ECD-DF6DE46AD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חלומנו התגשם</a:t>
            </a:r>
            <a:endParaRPr lang="en-US" altLang="en-US" sz="48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33DFC44C-35F4-4083-B13A-9579FC107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1F21748F-1B00-4D00-9DB0-49AB7DEFB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xmlns="" id="{D908E7EA-6A8B-46FE-B8B6-5A417A77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/>
          <a:stretch>
            <a:fillRect/>
          </a:stretch>
        </p:blipFill>
        <p:spPr bwMode="auto">
          <a:xfrm>
            <a:off x="395288" y="733425"/>
            <a:ext cx="83883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F65CF31A-743E-4260-A14A-4C7C07898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7588" name="Picture 4">
            <a:extLst>
              <a:ext uri="{FF2B5EF4-FFF2-40B4-BE49-F238E27FC236}">
                <a16:creationId xmlns:a16="http://schemas.microsoft.com/office/drawing/2014/main" xmlns="" id="{CA89E3E6-7B21-4F48-9455-30EDB8245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3856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>
            <a:extLst>
              <a:ext uri="{FF2B5EF4-FFF2-40B4-BE49-F238E27FC236}">
                <a16:creationId xmlns:a16="http://schemas.microsoft.com/office/drawing/2014/main" xmlns="" id="{7EAF56CE-006F-47AE-BEB1-3531A58ED86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t="10065" r="50278" b="16620"/>
          <a:stretch>
            <a:fillRect/>
          </a:stretch>
        </p:blipFill>
        <p:spPr>
          <a:xfrm>
            <a:off x="395288" y="0"/>
            <a:ext cx="4630737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90" name="Text Box 6">
            <a:extLst>
              <a:ext uri="{FF2B5EF4-FFF2-40B4-BE49-F238E27FC236}">
                <a16:creationId xmlns:a16="http://schemas.microsoft.com/office/drawing/2014/main" xmlns="" id="{A28DAD66-125C-41C9-8241-A31092240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32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רבקה ומיכאל אליה עם הכלה והחתן מציץ מאחורה</a:t>
            </a:r>
            <a:endParaRPr lang="en-US" altLang="en-US" sz="3200" u="sn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B15DA27F-89CC-4961-998A-8488E64AC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xmlns="" id="{EF050CAD-F1EC-4E22-89C8-24F2B1055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8612" name="Picture 4">
            <a:extLst>
              <a:ext uri="{FF2B5EF4-FFF2-40B4-BE49-F238E27FC236}">
                <a16:creationId xmlns:a16="http://schemas.microsoft.com/office/drawing/2014/main" xmlns="" id="{27FB9E48-3524-4999-A6D5-5177016C8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F31323CE-776C-4E0C-AD5E-9FB25A21E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4517" name="AutoShape 5">
            <a:extLst>
              <a:ext uri="{FF2B5EF4-FFF2-40B4-BE49-F238E27FC236}">
                <a16:creationId xmlns:a16="http://schemas.microsoft.com/office/drawing/2014/main" xmlns="" id="{522972F3-0FD3-4ED0-ABCC-A411ADB02F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518" name="Picture 6">
            <a:extLst>
              <a:ext uri="{FF2B5EF4-FFF2-40B4-BE49-F238E27FC236}">
                <a16:creationId xmlns:a16="http://schemas.microsoft.com/office/drawing/2014/main" xmlns="" id="{4A414BB4-A6C9-4547-BE34-5E5FE83C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2"/>
          <a:stretch>
            <a:fillRect/>
          </a:stretch>
        </p:blipFill>
        <p:spPr bwMode="auto">
          <a:xfrm>
            <a:off x="0" y="0"/>
            <a:ext cx="9144000" cy="67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9" name="Oval 7">
            <a:extLst>
              <a:ext uri="{FF2B5EF4-FFF2-40B4-BE49-F238E27FC236}">
                <a16:creationId xmlns:a16="http://schemas.microsoft.com/office/drawing/2014/main" xmlns="" id="{16A9B0DF-6529-420B-BD28-711A6AE6E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196975"/>
            <a:ext cx="1800225" cy="1079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Text Box 8">
            <a:extLst>
              <a:ext uri="{FF2B5EF4-FFF2-40B4-BE49-F238E27FC236}">
                <a16:creationId xmlns:a16="http://schemas.microsoft.com/office/drawing/2014/main" xmlns="" id="{0EF15B1F-673F-4FB4-8231-CC062FAA6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294438"/>
            <a:ext cx="9001125" cy="519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en-US" sz="2800"/>
              <a:t>כל המשפחה המורחבת מצור משה-דורות המשך-יש נחת....</a:t>
            </a:r>
            <a:endParaRPr lang="en-US" altLang="en-US" sz="2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xmlns="" id="{6C9B2C51-3424-41EE-B960-0D41CBA35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4925" y="260350"/>
            <a:ext cx="9144000" cy="431800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3200"/>
              <a:t>רבקה הסבתא-עם פנינה, בעלה וילדיהם-3 דורות</a:t>
            </a:r>
            <a:endParaRPr lang="en-US" altLang="en-US" sz="3200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xmlns="" id="{4982F8AD-AA17-4A96-8EDA-9748C2A02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0660" name="Picture 4">
            <a:extLst>
              <a:ext uri="{FF2B5EF4-FFF2-40B4-BE49-F238E27FC236}">
                <a16:creationId xmlns:a16="http://schemas.microsoft.com/office/drawing/2014/main" xmlns="" id="{384AC077-D1EC-48E3-84E0-2BBBED27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3"/>
          <a:stretch>
            <a:fillRect/>
          </a:stretch>
        </p:blipFill>
        <p:spPr bwMode="auto">
          <a:xfrm>
            <a:off x="0" y="703263"/>
            <a:ext cx="9144000" cy="58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2100B222-768C-420C-8279-5431B39EC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xmlns="" id="{F9907966-FEF0-4111-AB5B-D8A0F7E2DD1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60350"/>
            <a:ext cx="7781925" cy="6154738"/>
          </a:xfrm>
          <a:solidFill>
            <a:schemeClr val="accent1"/>
          </a:solidFill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867855B4-B471-4BF6-9C59-1EA817578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77875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e-IL" alt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השואה בתוניסיה</a:t>
            </a:r>
            <a:r>
              <a:rPr lang="en-US" alt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40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0E7625E9-339E-4205-ABFD-9ECF02C18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3800" y="1125538"/>
            <a:ext cx="4140200" cy="5732462"/>
          </a:xfr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בתקופת מלחמת העולם השנייה</a:t>
            </a:r>
            <a:r>
              <a:rPr lang="he-IL" altLang="en-US" sz="2400"/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שובשו יחסים בין היהודים לבין שכניהם הערבים בגלל האנטישמיות שהתפרצה,</a:t>
            </a:r>
            <a:r>
              <a:rPr lang="he-IL" altLang="en-US" sz="2400"/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למרות השוויון שהשיגו היהודים בתקופת השלטון הצרפתי</a:t>
            </a:r>
            <a:r>
              <a:rPr lang="he-IL" altLang="en-US" sz="2400"/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פקדו את יהודי תוניסיה זמנים קשים</a:t>
            </a:r>
            <a:r>
              <a:rPr lang="he-IL" altLang="en-US" sz="2400"/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בעיקר כאשר עבר השלטון הצרפתי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לידי ממשלת וישי</a:t>
            </a:r>
            <a:r>
              <a:rPr lang="he-IL" altLang="en-US" sz="2400"/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בראשותו של גנרל פיליפ פטן,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he-IL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שהפעילה חוקים אנטי-יהודים</a:t>
            </a:r>
            <a:endParaRPr lang="en-US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277" name="Picture 5" descr="Image result for ‫אתר יהדות תוניסיה‬‎">
            <a:extLst>
              <a:ext uri="{FF2B5EF4-FFF2-40B4-BE49-F238E27FC236}">
                <a16:creationId xmlns:a16="http://schemas.microsoft.com/office/drawing/2014/main" xmlns="" id="{609090C0-C46C-45E9-AEAA-2C5816C60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446405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ext Box 6">
            <a:extLst>
              <a:ext uri="{FF2B5EF4-FFF2-40B4-BE49-F238E27FC236}">
                <a16:creationId xmlns:a16="http://schemas.microsoft.com/office/drawing/2014/main" xmlns="" id="{16B927D8-1E40-47A6-B4F5-CACEC08EC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652963"/>
            <a:ext cx="4321175" cy="946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e-IL" altLang="en-US" sz="2800"/>
              <a:t>יהודים בתוניס מובלים לעבודות כפיה</a:t>
            </a:r>
            <a:endParaRPr lang="en-US" alt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24DDCA47-380B-43F4-9885-F4506BD9A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36625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נשלחו יהודים רבים לעבודות כפיה </a:t>
            </a:r>
            <a:br>
              <a:rPr lang="he-IL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במקומות שונים בתוניסיה</a:t>
            </a:r>
            <a:endParaRPr lang="en-US" altLang="en-US" sz="32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303" name="Picture 7">
            <a:extLst>
              <a:ext uri="{FF2B5EF4-FFF2-40B4-BE49-F238E27FC236}">
                <a16:creationId xmlns:a16="http://schemas.microsoft.com/office/drawing/2014/main" xmlns="" id="{E14B41E5-B9B3-49BE-B042-B42B3E0B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060575"/>
            <a:ext cx="4656138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>
            <a:extLst>
              <a:ext uri="{FF2B5EF4-FFF2-40B4-BE49-F238E27FC236}">
                <a16:creationId xmlns:a16="http://schemas.microsoft.com/office/drawing/2014/main" xmlns="" id="{BB79BDFB-4B3F-4E0B-9CF7-EF1BF0B06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73625" y="1773238"/>
            <a:ext cx="4270375" cy="4464050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0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המצב הלך והחמיר מיום ליום,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1200"/>
              <a:t> </a:t>
            </a:r>
            <a:endParaRPr lang="he-IL" altLang="en-US" sz="1400"/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כל יום היו עוברות כיתות חיילים גרמנים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מלווים בבני המקום מוסלמים ואיטלקים</a:t>
            </a:r>
            <a:r>
              <a:rPr lang="he-IL" altLang="en-US" sz="1400"/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0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מבית יהודי אחד למשנהו כדי לעוצרם,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0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לבזוז את רכושם ולאנוס את בנותיהם.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0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משפחות רבות שהיו להם בנות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0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היו מבריחות אותן דרך הגגות כדי שלא ימצאו.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000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השנאה ליהודים גברה מיום ליום,</a:t>
            </a:r>
            <a:r>
              <a:rPr lang="he-IL" altLang="en-US" sz="1200"/>
              <a:t> </a:t>
            </a:r>
            <a:endParaRPr lang="he-IL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C09E49F2-8A02-4192-8114-C8DC94B41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האנטישמיות התעוררה אצל כל הנוכרים בכל חריפותה, ובעיקר אצל המוסלמים.</a:t>
            </a:r>
            <a:endParaRPr lang="en-US" altLang="en-US" sz="4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6EA23D98-8DC0-41F1-ABD7-83664AE0A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600200"/>
            <a:ext cx="4906962" cy="4852988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2700000" scaled="1"/>
          </a:gradFill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endParaRPr lang="he-IL" alt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למעשה עם כיבושה של תוניסיה על ידי הגרמנים</a:t>
            </a:r>
            <a:r>
              <a:rPr lang="he-IL" altLang="en-US" sz="2000"/>
              <a:t> -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000" b="1" u="sng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התפוררה בן רגע כל מערכת היחסים שהיו בין היהודים לבין המוסלמים.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הפחד וחוסר הביטחון שרר בקרב היהודים</a:t>
            </a:r>
            <a:r>
              <a:rPr lang="he-IL" altLang="en-US" sz="2400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 u="sng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לאחר שנפוצה שמועה</a:t>
            </a:r>
            <a:r>
              <a:rPr lang="he-IL" altLang="en-US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כי יהודים רבים נטבחו בדרום תוניסיה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4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מספר יהודים לא קטן מצאו את מותם במחנות העבודה, מהפגזות של בנות הברית על העיר תוניס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וכן, לא מעט מצאו את מותם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he-IL" altLang="en-US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במחנות ההשמדה ברחבי אירופה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altLang="en-US" sz="1200"/>
              <a:t>  </a:t>
            </a:r>
            <a:r>
              <a:rPr lang="en-US" altLang="en-US" sz="1800"/>
              <a:t>  </a:t>
            </a:r>
          </a:p>
          <a:p>
            <a:pPr>
              <a:lnSpc>
                <a:spcPct val="80000"/>
              </a:lnSpc>
            </a:pPr>
            <a:endParaRPr lang="en-US" altLang="en-US" sz="1200"/>
          </a:p>
        </p:txBody>
      </p:sp>
      <p:pic>
        <p:nvPicPr>
          <p:cNvPr id="56327" name="Picture 7">
            <a:extLst>
              <a:ext uri="{FF2B5EF4-FFF2-40B4-BE49-F238E27FC236}">
                <a16:creationId xmlns:a16="http://schemas.microsoft.com/office/drawing/2014/main" xmlns="" id="{0C753B71-C0A3-4E9B-A65C-81812FACE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438525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3F2C052A-1E03-4170-A909-116CEABC6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יהודים מובלים לעבודות כפייה תחת הכיבוש הנאצי. תוניס-חורף 1943</a:t>
            </a:r>
            <a:endParaRPr lang="en-US" altLang="en-US" sz="40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7349" name="Picture 5" descr="scan0056">
            <a:extLst>
              <a:ext uri="{FF2B5EF4-FFF2-40B4-BE49-F238E27FC236}">
                <a16:creationId xmlns:a16="http://schemas.microsoft.com/office/drawing/2014/main" xmlns="" id="{2682EA4F-92E0-4762-A57A-D528702D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r="7002" b="11482"/>
          <a:stretch>
            <a:fillRect/>
          </a:stretch>
        </p:blipFill>
        <p:spPr bwMode="auto">
          <a:xfrm>
            <a:off x="1116013" y="1468438"/>
            <a:ext cx="6985000" cy="517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CB58F80A-E9FE-4084-9474-BDF72DF48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4000" b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המדינה שבה ספגו היהודים מכה קשה במיוחד היא תוניסיה,</a:t>
            </a:r>
            <a:endParaRPr lang="en-US" altLang="en-US" sz="4000" b="1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xmlns="" id="{B0FF3A73-8834-4342-8C7A-688DF8C7B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327650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</p:spPr>
        <p:txBody>
          <a:bodyPr/>
          <a:lstStyle/>
          <a:p>
            <a:pPr algn="r">
              <a:buFontTx/>
              <a:buNone/>
            </a:pPr>
            <a:r>
              <a:rPr lang="he-IL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המדינה הערבית היחידה שהייתה תחת כיבוש גרמני ישיר.</a:t>
            </a:r>
            <a:r>
              <a:rPr lang="he-IL" altLang="en-US"/>
              <a:t> </a:t>
            </a:r>
          </a:p>
          <a:p>
            <a:pPr algn="r">
              <a:buFontTx/>
              <a:buNone/>
            </a:pPr>
            <a:r>
              <a:rPr lang="he-IL" altLang="en-US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בשישה חודשים בלבד, מנובמבר 1942 עד מאי 1943,</a:t>
            </a:r>
            <a:r>
              <a:rPr lang="he-IL" altLang="en-US"/>
              <a:t> </a:t>
            </a:r>
          </a:p>
          <a:p>
            <a:pPr algn="r">
              <a:buFontTx/>
              <a:buNone/>
            </a:pPr>
            <a:r>
              <a:rPr lang="he-IL" altLang="en-US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אימצו הגרמנים ומשתפי הפעולה עמם מדיניות של הפעלת מחנות כפייה, החרמת רכוש, תפיסת בני ערובה, סחטנות, גירוש והוצאות להורג.</a:t>
            </a:r>
            <a:r>
              <a:rPr lang="he-IL" altLang="en-US"/>
              <a:t> </a:t>
            </a:r>
          </a:p>
          <a:p>
            <a:pPr algn="r">
              <a:buFontTx/>
              <a:buNone/>
            </a:pPr>
            <a:r>
              <a:rPr lang="he-IL" altLang="en-US" b="1" u="sng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הם דרשו שאלפי היהודים ישאו את הטלאי הצהוב,</a:t>
            </a:r>
            <a:r>
              <a:rPr lang="he-IL" altLang="en-US"/>
              <a:t> </a:t>
            </a:r>
          </a:p>
          <a:p>
            <a:pPr algn="r">
              <a:buFontTx/>
              <a:buNone/>
            </a:pPr>
            <a:r>
              <a:rPr lang="he-IL" altLang="en-US" b="1" u="sng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והקימו מעין ועדות יודנראט שיישמו את המדיניות הנאצית באיומי כליאה או מוות</a:t>
            </a:r>
            <a:r>
              <a:rPr lang="en-US" altLang="en-US"/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274427B7-69D0-4E9F-AD42-B15DADE68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r>
              <a:rPr lang="he-IL" altLang="en-US" sz="2800" b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אנדרטה ליהדים שנספו </a:t>
            </a:r>
            <a:br>
              <a:rPr lang="he-IL" altLang="en-US" sz="2800" b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e-IL" altLang="en-US" sz="2800" b="1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בתקופת הכיבוש הנאצי בתוניסיה</a:t>
            </a:r>
            <a:endParaRPr lang="en-US" altLang="en-US" sz="2800" b="1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8373" name="Picture 5" descr="scan0058">
            <a:extLst>
              <a:ext uri="{FF2B5EF4-FFF2-40B4-BE49-F238E27FC236}">
                <a16:creationId xmlns:a16="http://schemas.microsoft.com/office/drawing/2014/main" xmlns="" id="{5245D03C-6855-4223-9739-103A1C81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" t="2687" r="9859" b="8919"/>
          <a:stretch>
            <a:fillRect/>
          </a:stretch>
        </p:blipFill>
        <p:spPr bwMode="auto">
          <a:xfrm>
            <a:off x="755650" y="1196975"/>
            <a:ext cx="3584575" cy="5256213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>
            <a:extLst>
              <a:ext uri="{FF2B5EF4-FFF2-40B4-BE49-F238E27FC236}">
                <a16:creationId xmlns:a16="http://schemas.microsoft.com/office/drawing/2014/main" xmlns="" id="{3A569B6A-AD1D-4240-BAD8-9351FEFE3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196975"/>
            <a:ext cx="3527425" cy="51117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e-IL" altLang="en-US" sz="3600"/>
              <a:t>הכחשת השואה ממשיכה לתפוס מקום מרכזי בהיסטוריה </a:t>
            </a:r>
            <a:r>
              <a:rPr lang="he-IL" altLang="en-US" sz="3600">
                <a:solidFill>
                  <a:srgbClr val="CC0000"/>
                </a:solidFill>
              </a:rPr>
              <a:t>הערבית גם כאלה שהוריהם הצילו יהודים ממוות לא ממש מתגאים בכך.</a:t>
            </a:r>
            <a:endParaRPr lang="en-US" altLang="en-US" sz="24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יצוב ברירת מחדל">
  <a:themeElements>
    <a:clrScheme name="עיצוב ברירת מחדל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Words>1303</Words>
  <Application>Microsoft Office PowerPoint</Application>
  <PresentationFormat>‫הצגה על המסך (4:3)</PresentationFormat>
  <Paragraphs>236</Paragraphs>
  <Slides>38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39" baseType="lpstr">
      <vt:lpstr>עיצוב ברירת מחדל</vt:lpstr>
      <vt:lpstr>מצגת של PowerPoint</vt:lpstr>
      <vt:lpstr>טוניס-מדינה קטנה בין אלג'יר ממערבה וטריפולי ממזחה</vt:lpstr>
      <vt:lpstr>ב-1940- יהדות ארצות ערב היתה רק  כ-5% מיהדות העולם: כ-800 אלף בלבד</vt:lpstr>
      <vt:lpstr> השואה בתוניסיה </vt:lpstr>
      <vt:lpstr>נשלחו יהודים רבים לעבודות כפיה  במקומות שונים בתוניסיה</vt:lpstr>
      <vt:lpstr>האנטישמיות התעוררה אצל כל הנוכרים בכל חריפותה, ובעיקר אצל המוסלמים.</vt:lpstr>
      <vt:lpstr>יהודים מובלים לעבודות כפייה תחת הכיבוש הנאצי. תוניס-חורף 1943</vt:lpstr>
      <vt:lpstr>המדינה שבה ספגו היהודים מכה קשה במיוחד היא תוניסיה,</vt:lpstr>
      <vt:lpstr>אנדרטה ליהדים שנספו  בתקופת הכיבוש הנאצי בתוניסיה</vt:lpstr>
      <vt:lpstr>מצגת של PowerPoint</vt:lpstr>
      <vt:lpstr> בתחנות ביניים ראשונות שבדרך,  </vt:lpstr>
      <vt:lpstr>הקפיצות ברכב הפחידו אותי</vt:lpstr>
      <vt:lpstr>ביום ה-14 ביולי הגיעה הספינה  לחוף צפון אפריקה,</vt:lpstr>
      <vt:lpstr>ההעמסה לספינה התבצעה באמצאות  סירות חלופיות</vt:lpstr>
      <vt:lpstr>הספינת "שיבת ציון" בלב - ים</vt:lpstr>
      <vt:lpstr>מסלול הספינה "שיבת ציון" בים התיכון</vt:lpstr>
      <vt:lpstr>ההפלגה המשיכה עד שכמעט הגענו למים הטריטוריאליזם של ישראל.</vt:lpstr>
      <vt:lpstr>לפתע הצהלות התחלפו בצעקות אימה מכל עבר.</vt:lpstr>
      <vt:lpstr>מפקד הספינה, דוד מימון מהפלי"ם</vt:lpstr>
      <vt:lpstr>מצגת של PowerPoint</vt:lpstr>
      <vt:lpstr>בתוך המהומה והקטטות שהתחוללו</vt:lpstr>
      <vt:lpstr>מובן שלא הצלחנו לעזור לאבא רחמים מזוז המוכה  וגם לעצמנו,</vt:lpstr>
      <vt:lpstr>גירוש מעפילי ספינת "שיבת ציון" </vt:lpstr>
      <vt:lpstr>המעפילים הגיעו לקפריסין ללא נפגעים.</vt:lpstr>
      <vt:lpstr> הורידו אותנו לאי קפריסין  </vt:lpstr>
      <vt:lpstr>השגרה במחנה</vt:lpstr>
      <vt:lpstr>אמי אומרת שחשה ממש בסכנה</vt:lpstr>
      <vt:lpstr>הבריחה דרך המינהרות</vt:lpstr>
      <vt:lpstr>כך הצליחו הנערים לברוח בחשאי  דרך המנהרות שחפרו לכיוון החוף</vt:lpstr>
      <vt:lpstr>לימים נפלה לידי המשפחה שלנו  כתבה בעיתון:</vt:lpstr>
      <vt:lpstr>בעיתון: אחי ניסים, אני  והשוטר הבריטי מאחור</vt:lpstr>
      <vt:lpstr>חלומנו התגשם</vt:lpstr>
      <vt:lpstr>מצגת של PowerPoint</vt:lpstr>
      <vt:lpstr>מצגת של PowerPoint</vt:lpstr>
      <vt:lpstr>מצגת של PowerPoint</vt:lpstr>
      <vt:lpstr>מצגת של PowerPoint</vt:lpstr>
      <vt:lpstr>רבקה הסבתא-עם פנינה, בעלה וילדיהם-3 דורות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kami</dc:creator>
  <cp:lastModifiedBy>dbedbe</cp:lastModifiedBy>
  <cp:revision>359</cp:revision>
  <dcterms:created xsi:type="dcterms:W3CDTF">2017-03-31T12:52:31Z</dcterms:created>
  <dcterms:modified xsi:type="dcterms:W3CDTF">2020-10-22T04:15:14Z</dcterms:modified>
</cp:coreProperties>
</file>